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56" r:id="rId4"/>
    <p:sldId id="257" r:id="rId5"/>
    <p:sldId id="258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655C2-FA8C-4FEB-A13D-757A43D5F321}" type="datetimeFigureOut">
              <a:rPr lang="es-ES" smtClean="0"/>
              <a:pPr/>
              <a:t>07/08/2020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85478-15C6-4E50-BD37-41DCAFE938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224C5-B7C3-468E-90CC-7BADB2BBE75B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07/08/2020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07/08/2020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07/08/2020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santaursula.e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rticipaci&#243;n@aytosantaursula.com" TargetMode="External"/><Relationship Id="rId5" Type="http://schemas.openxmlformats.org/officeDocument/2006/relationships/hyperlink" Target="mailto:agricultura@aytosantaursula.com" TargetMode="External"/><Relationship Id="rId4" Type="http://schemas.openxmlformats.org/officeDocument/2006/relationships/hyperlink" Target="https://forms.gle/ax8QaZRqZr9yA65d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FORO MESA DEBATE.jpg"/>
          <p:cNvPicPr>
            <a:picLocks noChangeAspect="1"/>
          </p:cNvPicPr>
          <p:nvPr/>
        </p:nvPicPr>
        <p:blipFill>
          <a:blip r:embed="rId2" cstate="print"/>
          <a:srcRect t="26041" b="25000"/>
          <a:stretch>
            <a:fillRect/>
          </a:stretch>
        </p:blipFill>
        <p:spPr bwMode="auto">
          <a:xfrm>
            <a:off x="1428728" y="2285992"/>
            <a:ext cx="6566170" cy="42862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11 Imagen" descr="logo paces 5 d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-15355"/>
            <a:ext cx="7610497" cy="1379353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214282" y="1411737"/>
            <a:ext cx="6357982" cy="5170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/>
              </a:rPr>
              <a:t>PROCESO PARTICIPATIVO PACES</a:t>
            </a:r>
            <a:endParaRPr lang="es-ES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971550" y="549275"/>
            <a:ext cx="6985000" cy="35877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42988" y="549275"/>
            <a:ext cx="68500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15 de octubre de 2018 firma el PACTO DE LOS ALCALDES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4356100" y="981075"/>
            <a:ext cx="2159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1042988" y="1052513"/>
            <a:ext cx="1944687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Inventario de Emisiones</a:t>
            </a:r>
          </a:p>
        </p:txBody>
      </p:sp>
      <p:sp>
        <p:nvSpPr>
          <p:cNvPr id="7" name="6 Elipse"/>
          <p:cNvSpPr/>
          <p:nvPr/>
        </p:nvSpPr>
        <p:spPr>
          <a:xfrm>
            <a:off x="3132138" y="1412875"/>
            <a:ext cx="2592387" cy="1490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/>
              <a:t>Evaluación Local de la Vulnerabilidad y Riesgos del Cambio Climático</a:t>
            </a:r>
            <a:endParaRPr lang="es-ES" sz="1600" dirty="0"/>
          </a:p>
        </p:txBody>
      </p:sp>
      <p:sp>
        <p:nvSpPr>
          <p:cNvPr id="8" name="7 Elipse"/>
          <p:cNvSpPr/>
          <p:nvPr/>
        </p:nvSpPr>
        <p:spPr>
          <a:xfrm>
            <a:off x="5940425" y="1052513"/>
            <a:ext cx="2447925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Diagnóstico Energético</a:t>
            </a:r>
          </a:p>
        </p:txBody>
      </p:sp>
      <p:sp>
        <p:nvSpPr>
          <p:cNvPr id="9" name="8 Flecha abajo"/>
          <p:cNvSpPr/>
          <p:nvPr/>
        </p:nvSpPr>
        <p:spPr>
          <a:xfrm rot="19388945">
            <a:off x="5648325" y="1041400"/>
            <a:ext cx="223838" cy="417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2892417">
            <a:off x="3119438" y="1044575"/>
            <a:ext cx="209550" cy="434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2195513" y="5013325"/>
            <a:ext cx="453707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ACCIÓN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CLIMA Y LA ENERGÍA SOSTENIBE </a:t>
            </a:r>
          </a:p>
          <a:p>
            <a:pPr algn="ctr"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PACES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827088" y="2205038"/>
            <a:ext cx="2187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/>
              <a:t>2,19 toneladas de CO2 /hab</a:t>
            </a:r>
            <a:endParaRPr lang="es-ES" sz="120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16931" t="27299" r="33456" b="20901"/>
          <a:stretch>
            <a:fillRect/>
          </a:stretch>
        </p:blipFill>
        <p:spPr bwMode="auto">
          <a:xfrm>
            <a:off x="107950" y="2420938"/>
            <a:ext cx="30241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5940425" y="2203450"/>
            <a:ext cx="3024188" cy="1873250"/>
            <a:chOff x="4572000" y="1700808"/>
            <a:chExt cx="3538803" cy="2143946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4175" t="21001" r="31882" b="20901"/>
            <a:stretch>
              <a:fillRect/>
            </a:stretch>
          </p:blipFill>
          <p:spPr bwMode="auto">
            <a:xfrm>
              <a:off x="4572000" y="1700808"/>
              <a:ext cx="3538803" cy="2143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6" name="4 CuadroTexto"/>
            <p:cNvSpPr txBox="1">
              <a:spLocks noChangeArrowheads="1"/>
            </p:cNvSpPr>
            <p:nvPr/>
          </p:nvSpPr>
          <p:spPr bwMode="auto">
            <a:xfrm>
              <a:off x="4716016" y="3429000"/>
              <a:ext cx="8835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>
                  <a:latin typeface="Calibri" pitchFamily="34" charset="0"/>
                </a:rPr>
                <a:t>Año 2013</a:t>
              </a:r>
            </a:p>
          </p:txBody>
        </p:sp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 l="17719" t="31500" r="40544" b="20901"/>
          <a:stretch>
            <a:fillRect/>
          </a:stretch>
        </p:blipFill>
        <p:spPr bwMode="auto">
          <a:xfrm>
            <a:off x="6900863" y="3933825"/>
            <a:ext cx="213518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214282" y="6068817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dirty="0"/>
              <a:t>Para cumplir con el compromiso firmado, hay que dejar de emitir </a:t>
            </a:r>
            <a:r>
              <a:rPr lang="es-ES" b="1" dirty="0" smtClean="0"/>
              <a:t>u</a:t>
            </a:r>
            <a:r>
              <a:rPr lang="es-ES" b="1" dirty="0" smtClean="0"/>
              <a:t>nas 0.877 toneladas CO</a:t>
            </a:r>
            <a:r>
              <a:rPr lang="es-ES" b="1" baseline="-25000" dirty="0" smtClean="0"/>
              <a:t>2</a:t>
            </a:r>
            <a:r>
              <a:rPr lang="es-ES" b="1" dirty="0" smtClean="0"/>
              <a:t>/</a:t>
            </a:r>
            <a:r>
              <a:rPr lang="es-ES" b="1" dirty="0" err="1" smtClean="0"/>
              <a:t>hab</a:t>
            </a:r>
            <a:r>
              <a:rPr lang="es-ES" b="1" dirty="0" smtClean="0"/>
              <a:t>/año</a:t>
            </a:r>
            <a:r>
              <a:rPr lang="es-ES" sz="1600" b="1" dirty="0" smtClean="0">
                <a:latin typeface="Ravie" pitchFamily="82" charset="0"/>
                <a:sym typeface="Wingdings" pitchFamily="2" charset="2"/>
              </a:rPr>
              <a:t> </a:t>
            </a:r>
            <a:r>
              <a:rPr lang="es-ES" b="1" dirty="0" smtClean="0">
                <a:latin typeface="Ravie" pitchFamily="82" charset="0"/>
                <a:sym typeface="Wingdings" pitchFamily="2" charset="2"/>
              </a:rPr>
              <a:t>   </a:t>
            </a:r>
            <a:r>
              <a:rPr lang="es-ES" b="1" dirty="0" smtClean="0">
                <a:sym typeface="Wingdings" pitchFamily="2" charset="2"/>
              </a:rPr>
              <a:t>El documento inicial plantea 29 medidas</a:t>
            </a:r>
            <a:endParaRPr lang="es-E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68313" y="44450"/>
            <a:ext cx="7920037" cy="338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SANTA ÚRSULA                                 </a:t>
            </a:r>
            <a:r>
              <a:rPr lang="es-ES" sz="1600" dirty="0"/>
              <a:t>(datos tomados del PACES elaborado por </a:t>
            </a:r>
            <a:r>
              <a:rPr lang="es-ES" sz="1600" dirty="0" err="1"/>
              <a:t>Seedwind</a:t>
            </a:r>
            <a:r>
              <a:rPr lang="es-ES" sz="1600" dirty="0"/>
              <a:t>)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276600" y="2997200"/>
            <a:ext cx="2590800" cy="16557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tx1"/>
                </a:solidFill>
              </a:rPr>
              <a:t>Más olas de calor, más lluvias torrenciales, menor disponibilidad de agua potable, desertificación de los suelos de cultivo, cambios en la fenología y distribución de especies biológicas y más </a:t>
            </a:r>
            <a:r>
              <a:rPr lang="es-ES" sz="1400" b="1" dirty="0" err="1">
                <a:solidFill>
                  <a:schemeClr val="tx1"/>
                </a:solidFill>
              </a:rPr>
              <a:t>morbi</a:t>
            </a:r>
            <a:r>
              <a:rPr lang="es-ES" sz="1400" b="1" dirty="0">
                <a:solidFill>
                  <a:schemeClr val="tx1"/>
                </a:solidFill>
              </a:rPr>
              <a:t>-mortalidad   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6307138" y="1989138"/>
            <a:ext cx="2297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/>
              <a:t>Aumentan las emisiones GEI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build="allAtOnce" animBg="1"/>
      <p:bldP spid="12" grpId="0"/>
      <p:bldP spid="18" grpId="0" build="allAtOnce" animBg="1"/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568952" cy="10081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2800" b="1" dirty="0" smtClean="0"/>
              <a:t>MEDIDAS DE ACTUACIÓN PROPUESTAS EN EL PACES</a:t>
            </a:r>
            <a:endParaRPr lang="es-E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912" t="12600" r="15148" b="10667"/>
          <a:stretch>
            <a:fillRect/>
          </a:stretch>
        </p:blipFill>
        <p:spPr bwMode="auto">
          <a:xfrm>
            <a:off x="755576" y="1658440"/>
            <a:ext cx="6912768" cy="515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23528" y="1340768"/>
            <a:ext cx="49255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ACTUACIONES PARA LAS LÍNEAS  TRANSVERSALES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250" t="12575" r="14125" b="23580"/>
          <a:stretch>
            <a:fillRect/>
          </a:stretch>
        </p:blipFill>
        <p:spPr bwMode="auto">
          <a:xfrm>
            <a:off x="782578" y="1916831"/>
            <a:ext cx="7461830" cy="437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1520" y="188641"/>
            <a:ext cx="856895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MEDIDAS DE ACTUACIÓN PROPUESTAS EN EL PACES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1340768"/>
            <a:ext cx="45430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ACTUACIONES PARA LAS LÍNEAS SECTORIALES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5715" t="23100" r="14951" b="26501"/>
          <a:stretch>
            <a:fillRect/>
          </a:stretch>
        </p:blipFill>
        <p:spPr bwMode="auto">
          <a:xfrm>
            <a:off x="865588" y="2060848"/>
            <a:ext cx="74508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51520" y="188641"/>
            <a:ext cx="856895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MEDIDAS DE ACTUACIÓN PROPUESTAS EN EL PACES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1340768"/>
            <a:ext cx="45430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ACTUACIONES PARA LAS LÍNEAS SECTORIALES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260350"/>
            <a:ext cx="76835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logo paces 5 d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5" y="1"/>
            <a:ext cx="6306347" cy="1142984"/>
          </a:xfrm>
          <a:prstGeom prst="rect">
            <a:avLst/>
          </a:prstGeom>
        </p:spPr>
      </p:pic>
      <p:pic>
        <p:nvPicPr>
          <p:cNvPr id="2050" name="3 Imagen" descr="FORO MESA DEBATE.jpg"/>
          <p:cNvPicPr>
            <a:picLocks noChangeAspect="1"/>
          </p:cNvPicPr>
          <p:nvPr/>
        </p:nvPicPr>
        <p:blipFill>
          <a:blip r:embed="rId3" cstate="print"/>
          <a:srcRect t="26041" b="25000"/>
          <a:stretch>
            <a:fillRect/>
          </a:stretch>
        </p:blipFill>
        <p:spPr bwMode="auto">
          <a:xfrm>
            <a:off x="4429125" y="1224325"/>
            <a:ext cx="4143404" cy="2704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3 Rectángulo redondeado"/>
          <p:cNvSpPr/>
          <p:nvPr/>
        </p:nvSpPr>
        <p:spPr>
          <a:xfrm>
            <a:off x="1071538" y="5857892"/>
            <a:ext cx="7286675" cy="10001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 smtClean="0">
                <a:latin typeface="Segoe UI Black" pitchFamily="34" charset="0"/>
                <a:ea typeface="Segoe UI Black" pitchFamily="34" charset="0"/>
              </a:rPr>
              <a:t>!Santa Úrsula contra el Cambio Climático!</a:t>
            </a:r>
          </a:p>
          <a:p>
            <a:pPr algn="ctr">
              <a:defRPr/>
            </a:pPr>
            <a:r>
              <a:rPr lang="es-ES" dirty="0" smtClean="0">
                <a:latin typeface="Segoe UI Black" pitchFamily="34" charset="0"/>
                <a:ea typeface="Segoe UI Black" pitchFamily="34" charset="0"/>
              </a:rPr>
              <a:t>de la declaración a la Acción, </a:t>
            </a:r>
            <a:r>
              <a:rPr lang="es-ES" sz="2800" dirty="0" smtClean="0">
                <a:latin typeface="Segoe UI Black" pitchFamily="34" charset="0"/>
                <a:ea typeface="Segoe UI Black" pitchFamily="34" charset="0"/>
              </a:rPr>
              <a:t>!Súmate!</a:t>
            </a:r>
            <a:endParaRPr lang="es-ES" sz="2800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2845" y="142853"/>
            <a:ext cx="2714644" cy="13665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/>
              </a:rPr>
              <a:t>PROCESO PARTICIPATIVO PACES</a:t>
            </a:r>
            <a:endParaRPr lang="es-ES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4282" y="1928802"/>
            <a:ext cx="4071967" cy="16850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CÓMO PUEDES PARTICIPAR EN LA ELABORACIÓN DEL PLAN </a:t>
            </a: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DE ACCION POR EL CLIMA Y LA ENERGÍA </a:t>
            </a: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SOSTENIBLE</a:t>
            </a:r>
          </a:p>
          <a:p>
            <a:pPr algn="just"/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(</a:t>
            </a: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PACES</a:t>
            </a: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):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85721" y="4071943"/>
            <a:ext cx="8643967" cy="1692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FORMANDO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PARTE DE UN GRUPO DE TRABAJO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PRESENCIAL. Inscríbete en: </a:t>
            </a:r>
            <a:r>
              <a:rPr lang="es-ES" sz="1400" u="sng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https://</a:t>
            </a:r>
            <a:r>
              <a:rPr lang="es-ES" sz="1400" u="sng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forms.gle/ax8QaZRqZr9yA65d7</a:t>
            </a:r>
            <a:r>
              <a:rPr lang="es-ES" sz="1400" u="sng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</a:rPr>
              <a:t>O en el área de Medio Ambiente 922301640 </a:t>
            </a:r>
            <a:r>
              <a:rPr lang="es-ES" sz="1400" dirty="0" err="1" smtClean="0">
                <a:solidFill>
                  <a:schemeClr val="accent3">
                    <a:lumMod val="50000"/>
                  </a:schemeClr>
                </a:solidFill>
              </a:rPr>
              <a:t>ext</a:t>
            </a:r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</a:rPr>
              <a:t> 2250. o por correo electrónico </a:t>
            </a:r>
            <a:r>
              <a:rPr lang="es-ES" sz="1400" u="sng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agricultura@aytosantaursula.com</a:t>
            </a:r>
            <a:r>
              <a:rPr lang="es-ES" sz="1400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</a:rPr>
              <a:t>o también en </a:t>
            </a:r>
            <a:r>
              <a:rPr lang="es-ES" sz="1400" u="sng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participación@aytosantaursula.com</a:t>
            </a:r>
            <a:endParaRPr lang="es-ES" sz="14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/>
            <a:endParaRPr lang="es-ES" sz="11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/>
            <a:endParaRPr lang="es-ES" sz="11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/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2. SIGUE EL PROCESO EN LA SEDE ELECTRÓNICA DE LA WEB MUNICIPAL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www.santaursula.es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Y ENVÍANOS TUS APORTACIONES ON LINE</a:t>
            </a:r>
            <a:endParaRPr lang="es-ES" sz="11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 paces 5 d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7" y="2428868"/>
            <a:ext cx="9039225" cy="1638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4321</TotalTime>
  <Words>258</Words>
  <Application>Microsoft Office PowerPoint</Application>
  <PresentationFormat>Presentación en pantalla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MEDIDAS DE ACTUACIÓN PROPUESTAS EN EL PACES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MEDIDAS DE ACTUACIÓN PROPUESTAS EN EL PACES</dc:title>
  <dc:creator>inma</dc:creator>
  <cp:lastModifiedBy>inma</cp:lastModifiedBy>
  <cp:revision>31</cp:revision>
  <dcterms:created xsi:type="dcterms:W3CDTF">2020-07-30T08:56:58Z</dcterms:created>
  <dcterms:modified xsi:type="dcterms:W3CDTF">2020-08-07T09:10:27Z</dcterms:modified>
</cp:coreProperties>
</file>